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91" r:id="rId5"/>
    <p:sldId id="295" r:id="rId6"/>
    <p:sldId id="263" r:id="rId7"/>
    <p:sldId id="270" r:id="rId8"/>
    <p:sldId id="303" r:id="rId9"/>
    <p:sldId id="301" r:id="rId10"/>
    <p:sldId id="302" r:id="rId11"/>
    <p:sldId id="283" r:id="rId12"/>
    <p:sldId id="298" r:id="rId13"/>
    <p:sldId id="304" r:id="rId14"/>
    <p:sldId id="293" r:id="rId15"/>
    <p:sldId id="294" r:id="rId16"/>
    <p:sldId id="306" r:id="rId17"/>
    <p:sldId id="276" r:id="rId18"/>
    <p:sldId id="305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1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-laskentataulukko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-laskentataulukko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820048309178744E-2"/>
          <c:y val="0.18142534549143274"/>
          <c:w val="0.84842995169082125"/>
          <c:h val="0.72975783540602912"/>
        </c:manualLayout>
      </c:layout>
      <c:pie3DChart>
        <c:varyColors val="1"/>
        <c:ser>
          <c:idx val="0"/>
          <c:order val="0"/>
          <c:tx>
            <c:strRef>
              <c:f>Taul1!$B$1</c:f>
              <c:strCache>
                <c:ptCount val="1"/>
                <c:pt idx="0">
                  <c:v>Toimintakulut yht. 383 661 €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63A-4F55-B88E-13BC9AF946B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63A-4F55-B88E-13BC9AF946B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63A-4F55-B88E-13BC9AF946B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63A-4F55-B88E-13BC9AF946B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Taul1!$A$2:$A$5</c:f>
              <c:strCache>
                <c:ptCount val="4"/>
                <c:pt idx="0">
                  <c:v>Henkilöstö</c:v>
                </c:pt>
                <c:pt idx="1">
                  <c:v>Palvelut</c:v>
                </c:pt>
                <c:pt idx="2">
                  <c:v>Vuokrat ja muut kulut</c:v>
                </c:pt>
                <c:pt idx="3">
                  <c:v>Aineet ja tarvikkeet</c:v>
                </c:pt>
              </c:strCache>
            </c:strRef>
          </c:cat>
          <c:val>
            <c:numRef>
              <c:f>Taul1!$B$2:$B$5</c:f>
              <c:numCache>
                <c:formatCode>General</c:formatCode>
                <c:ptCount val="4"/>
                <c:pt idx="0">
                  <c:v>230777</c:v>
                </c:pt>
                <c:pt idx="1">
                  <c:v>82953</c:v>
                </c:pt>
                <c:pt idx="2">
                  <c:v>6937</c:v>
                </c:pt>
                <c:pt idx="3">
                  <c:v>62994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99-49AA-BBB7-13E75C6A21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Taul1!$B$1</c:f>
              <c:strCache>
                <c:ptCount val="1"/>
                <c:pt idx="0">
                  <c:v>Kulut per kp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278-438E-9A65-FE536E5492B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278-438E-9A65-FE536E5492B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E45-4909-9061-464F1BD7FBC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278-438E-9A65-FE536E5492B2}"/>
              </c:ext>
            </c:extLst>
          </c:dPt>
          <c:dLbls>
            <c:dLbl>
              <c:idx val="2"/>
              <c:layout>
                <c:manualLayout>
                  <c:x val="-8.4811090189813226E-2"/>
                  <c:y val="6.708465304235157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E45-4909-9061-464F1BD7FB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Taul1!$A$2:$A$5</c:f>
              <c:strCache>
                <c:ptCount val="4"/>
                <c:pt idx="0">
                  <c:v>Hmaa hallinto</c:v>
                </c:pt>
                <c:pt idx="1">
                  <c:v>Hmaa kiinteistöt</c:v>
                </c:pt>
                <c:pt idx="2">
                  <c:v>Tunnustukseton</c:v>
                </c:pt>
                <c:pt idx="3">
                  <c:v>Vars.haut.toimi</c:v>
                </c:pt>
              </c:strCache>
            </c:strRef>
          </c:cat>
          <c:val>
            <c:numRef>
              <c:f>Taul1!$B$2:$B$5</c:f>
              <c:numCache>
                <c:formatCode>General</c:formatCode>
                <c:ptCount val="4"/>
                <c:pt idx="0">
                  <c:v>34716</c:v>
                </c:pt>
                <c:pt idx="1">
                  <c:v>283790</c:v>
                </c:pt>
                <c:pt idx="2">
                  <c:v>4145</c:v>
                </c:pt>
                <c:pt idx="3">
                  <c:v>61010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45-4909-9061-464F1BD7FB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4E35-E2A9-4E4D-9CE7-B2999B2746BB}" type="datetimeFigureOut">
              <a:rPr lang="fi-FI" smtClean="0"/>
              <a:t>11.3.2019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35A63-C2E1-4C7C-9ADF-C99009B0F4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8478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4E35-E2A9-4E4D-9CE7-B2999B2746BB}" type="datetimeFigureOut">
              <a:rPr lang="fi-FI" smtClean="0"/>
              <a:t>11.3.2019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35A63-C2E1-4C7C-9ADF-C99009B0F4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2686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4E35-E2A9-4E4D-9CE7-B2999B2746BB}" type="datetimeFigureOut">
              <a:rPr lang="fi-FI" smtClean="0"/>
              <a:t>11.3.2019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35A63-C2E1-4C7C-9ADF-C99009B0F4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0076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4E35-E2A9-4E4D-9CE7-B2999B2746BB}" type="datetimeFigureOut">
              <a:rPr lang="fi-FI" smtClean="0"/>
              <a:t>11.3.2019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35A63-C2E1-4C7C-9ADF-C99009B0F4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6228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4E35-E2A9-4E4D-9CE7-B2999B2746BB}" type="datetimeFigureOut">
              <a:rPr lang="fi-FI" smtClean="0"/>
              <a:t>11.3.2019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35A63-C2E1-4C7C-9ADF-C99009B0F4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4705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4E35-E2A9-4E4D-9CE7-B2999B2746BB}" type="datetimeFigureOut">
              <a:rPr lang="fi-FI" smtClean="0"/>
              <a:t>11.3.2019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35A63-C2E1-4C7C-9ADF-C99009B0F4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323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4E35-E2A9-4E4D-9CE7-B2999B2746BB}" type="datetimeFigureOut">
              <a:rPr lang="fi-FI" smtClean="0"/>
              <a:t>11.3.2019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35A63-C2E1-4C7C-9ADF-C99009B0F4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0385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4E35-E2A9-4E4D-9CE7-B2999B2746BB}" type="datetimeFigureOut">
              <a:rPr lang="fi-FI" smtClean="0"/>
              <a:t>11.3.2019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35A63-C2E1-4C7C-9ADF-C99009B0F4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1763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4E35-E2A9-4E4D-9CE7-B2999B2746BB}" type="datetimeFigureOut">
              <a:rPr lang="fi-FI" smtClean="0"/>
              <a:t>11.3.2019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35A63-C2E1-4C7C-9ADF-C99009B0F4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4866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4E35-E2A9-4E4D-9CE7-B2999B2746BB}" type="datetimeFigureOut">
              <a:rPr lang="fi-FI" smtClean="0"/>
              <a:t>11.3.2019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35A63-C2E1-4C7C-9ADF-C99009B0F4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5621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4E35-E2A9-4E4D-9CE7-B2999B2746BB}" type="datetimeFigureOut">
              <a:rPr lang="fi-FI" smtClean="0"/>
              <a:t>11.3.2019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35A63-C2E1-4C7C-9ADF-C99009B0F4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0404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F4E35-E2A9-4E4D-9CE7-B2999B2746BB}" type="datetimeFigureOut">
              <a:rPr lang="fi-FI" smtClean="0"/>
              <a:t>11.3.2019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35A63-C2E1-4C7C-9ADF-C99009B0F4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2447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kari.j.hietala@evl.fi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73768" y="1122363"/>
            <a:ext cx="9994232" cy="2387600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accent2"/>
                </a:solidFill>
              </a:rPr>
              <a:t>Suomen Hautaustoiminnan </a:t>
            </a:r>
            <a:r>
              <a:rPr lang="fi-FI" dirty="0" err="1">
                <a:solidFill>
                  <a:schemeClr val="accent2"/>
                </a:solidFill>
              </a:rPr>
              <a:t>Kl</a:t>
            </a:r>
            <a:r>
              <a:rPr lang="fi-FI" dirty="0">
                <a:solidFill>
                  <a:schemeClr val="accent2"/>
                </a:solidFill>
              </a:rPr>
              <a:t/>
            </a:r>
            <a:br>
              <a:rPr lang="fi-FI" dirty="0">
                <a:solidFill>
                  <a:schemeClr val="accent2"/>
                </a:solidFill>
              </a:rPr>
            </a:br>
            <a:r>
              <a:rPr lang="fi-FI" sz="3200" dirty="0">
                <a:solidFill>
                  <a:schemeClr val="accent2"/>
                </a:solidFill>
              </a:rPr>
              <a:t>Järvenpää 12.3.2019</a:t>
            </a:r>
            <a:br>
              <a:rPr lang="fi-FI" sz="3200" dirty="0">
                <a:solidFill>
                  <a:schemeClr val="accent2"/>
                </a:solidFill>
              </a:rPr>
            </a:br>
            <a:r>
              <a:rPr lang="fi-FI" dirty="0">
                <a:solidFill>
                  <a:schemeClr val="accent2"/>
                </a:solidFill>
              </a:rPr>
              <a:t> </a:t>
            </a:r>
            <a:r>
              <a:rPr lang="fi-FI" dirty="0">
                <a:solidFill>
                  <a:schemeClr val="accent5"/>
                </a:solidFill>
              </a:rPr>
              <a:t>Järvenpään seurakunta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sz="2800" dirty="0"/>
              <a:t>Talousjohtaja Kari J. Hietala</a:t>
            </a:r>
          </a:p>
          <a:p>
            <a:r>
              <a:rPr lang="fi-FI" dirty="0">
                <a:hlinkClick r:id="rId2"/>
              </a:rPr>
              <a:t>kari.j.hietala@evl.fi</a:t>
            </a:r>
            <a:endParaRPr lang="fi-FI" dirty="0"/>
          </a:p>
          <a:p>
            <a:r>
              <a:rPr lang="fi-FI" dirty="0"/>
              <a:t>050-5626069</a:t>
            </a:r>
          </a:p>
        </p:txBody>
      </p:sp>
    </p:spTree>
    <p:extLst>
      <p:ext uri="{BB962C8B-B14F-4D97-AF65-F5344CB8AC3E}">
        <p14:creationId xmlns:p14="http://schemas.microsoft.com/office/powerpoint/2010/main" val="1074314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Hautaustoimen kulut </a:t>
            </a:r>
            <a:r>
              <a:rPr lang="fi-FI" b="1" dirty="0" err="1"/>
              <a:t>kust.paikoittain</a:t>
            </a:r>
            <a:r>
              <a:rPr lang="fi-FI" b="1" dirty="0"/>
              <a:t> </a:t>
            </a:r>
            <a:r>
              <a:rPr lang="fi-FI" dirty="0"/>
              <a:t>TP2018</a:t>
            </a:r>
          </a:p>
        </p:txBody>
      </p:sp>
      <p:graphicFrame>
        <p:nvGraphicFramePr>
          <p:cNvPr id="6" name="Sisällön paikkamerkk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856380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65942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9634"/>
          </a:xfrm>
        </p:spPr>
        <p:txBody>
          <a:bodyPr>
            <a:noAutofit/>
          </a:bodyPr>
          <a:lstStyle/>
          <a:p>
            <a:r>
              <a:rPr lang="fi-FI" b="1" dirty="0"/>
              <a:t>Hautausmaa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6135" y="1261242"/>
            <a:ext cx="10997665" cy="5265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b="1" dirty="0"/>
              <a:t>Yksi oma hautausmaa </a:t>
            </a:r>
            <a:r>
              <a:rPr lang="fi-FI" dirty="0"/>
              <a:t>os. Kaukotie 47</a:t>
            </a:r>
          </a:p>
          <a:p>
            <a:pPr lvl="1"/>
            <a:r>
              <a:rPr lang="fi-FI" sz="2800" dirty="0"/>
              <a:t>Hautapaikkoja valmiina noin 40 v. </a:t>
            </a:r>
          </a:p>
          <a:p>
            <a:pPr marL="457200" lvl="1" indent="0">
              <a:buNone/>
            </a:pPr>
            <a:r>
              <a:rPr lang="fi-FI" sz="2800" dirty="0"/>
              <a:t>tarvetta vastaavasti ja </a:t>
            </a:r>
            <a:r>
              <a:rPr lang="fi-FI" sz="2800" dirty="0" err="1"/>
              <a:t>laajentumis</a:t>
            </a:r>
            <a:r>
              <a:rPr lang="fi-FI" sz="2800" dirty="0"/>
              <a:t>-</a:t>
            </a:r>
          </a:p>
          <a:p>
            <a:pPr marL="457200" lvl="1" indent="0">
              <a:buNone/>
            </a:pPr>
            <a:r>
              <a:rPr lang="fi-FI" sz="2800" dirty="0"/>
              <a:t>aluetta on runsaasti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b="1" dirty="0"/>
              <a:t>Tunnustukseton hauta-alue </a:t>
            </a:r>
            <a:r>
              <a:rPr lang="fi-FI" dirty="0"/>
              <a:t>(</a:t>
            </a:r>
            <a:r>
              <a:rPr lang="fi-FI" dirty="0" err="1"/>
              <a:t>Kulloontie</a:t>
            </a:r>
            <a:r>
              <a:rPr lang="fi-FI" dirty="0"/>
              <a:t>)</a:t>
            </a:r>
          </a:p>
          <a:p>
            <a:pPr marL="0" indent="0">
              <a:buNone/>
            </a:pPr>
            <a:r>
              <a:rPr lang="fi-FI" dirty="0"/>
              <a:t>on Keravan hautamaan yhteydessä </a:t>
            </a:r>
          </a:p>
          <a:p>
            <a:pPr marL="0" indent="0">
              <a:buNone/>
            </a:pPr>
            <a:r>
              <a:rPr lang="fi-FI" dirty="0"/>
              <a:t>yhdessä Tuusulan ja Keravan</a:t>
            </a:r>
          </a:p>
          <a:p>
            <a:pPr marL="0" indent="0">
              <a:buNone/>
            </a:pPr>
            <a:r>
              <a:rPr lang="fi-FI" dirty="0"/>
              <a:t>Seurakuntien ja Sipoon </a:t>
            </a:r>
            <a:r>
              <a:rPr lang="fi-FI" dirty="0" err="1"/>
              <a:t>srky:n</a:t>
            </a:r>
            <a:r>
              <a:rPr lang="fi-FI" dirty="0"/>
              <a:t> kanssa</a:t>
            </a:r>
          </a:p>
          <a:p>
            <a:pPr marL="0" indent="0">
              <a:buNone/>
            </a:pPr>
            <a:endParaRPr lang="fi-FI" dirty="0"/>
          </a:p>
          <a:p>
            <a:pPr marL="914400" lvl="2" indent="0">
              <a:buNone/>
            </a:pPr>
            <a:endParaRPr lang="fi-FI" sz="2600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53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Siunauskappeli</a:t>
            </a:r>
            <a:r>
              <a:rPr lang="fi-FI" dirty="0"/>
              <a:t> </a:t>
            </a:r>
            <a:r>
              <a:rPr lang="fi-FI" dirty="0" err="1"/>
              <a:t>valm</a:t>
            </a:r>
            <a:r>
              <a:rPr lang="fi-FI" dirty="0"/>
              <a:t>. 1957 (Kaukotie 48)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13" y="1521670"/>
            <a:ext cx="5940824" cy="4455618"/>
          </a:xfr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415" y="1521670"/>
            <a:ext cx="6009372" cy="450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72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Siunauskappelin kellotapuli ja sirottelualue</a:t>
            </a:r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93" y="1593908"/>
            <a:ext cx="3591180" cy="5008228"/>
          </a:xfr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90644764-3D50-431F-A731-A0C0CAE8F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210" y="1593908"/>
            <a:ext cx="7018789" cy="526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b="1" dirty="0"/>
              <a:t>Hautausmaan</a:t>
            </a:r>
            <a:r>
              <a:rPr lang="fi-FI" sz="4000" dirty="0"/>
              <a:t> </a:t>
            </a:r>
            <a:r>
              <a:rPr lang="fi-FI" sz="4000" b="1" dirty="0"/>
              <a:t>huoltorakennus</a:t>
            </a:r>
            <a:r>
              <a:rPr lang="fi-FI" sz="4000" dirty="0"/>
              <a:t> </a:t>
            </a:r>
            <a:r>
              <a:rPr lang="fi-FI" sz="4000" dirty="0" err="1"/>
              <a:t>valm</a:t>
            </a:r>
            <a:r>
              <a:rPr lang="fi-FI" sz="4000" dirty="0"/>
              <a:t>. 2017 (Kaukotie 47)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495" y="1121342"/>
            <a:ext cx="6894833" cy="5171125"/>
          </a:xfrm>
          <a:prstGeom prst="rect">
            <a:avLst/>
          </a:prstGeom>
        </p:spPr>
      </p:pic>
      <p:pic>
        <p:nvPicPr>
          <p:cNvPr id="6" name="Sisällön paikkamerkki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" y="1690687"/>
            <a:ext cx="5040539" cy="4191885"/>
          </a:xfrm>
        </p:spPr>
      </p:pic>
    </p:spTree>
    <p:extLst>
      <p:ext uri="{BB962C8B-B14F-4D97-AF65-F5344CB8AC3E}">
        <p14:creationId xmlns:p14="http://schemas.microsoft.com/office/powerpoint/2010/main" val="3041439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Muualle haudattujen </a:t>
            </a:r>
            <a:r>
              <a:rPr lang="fi-FI" b="1" dirty="0" smtClean="0"/>
              <a:t>muistomerkkialue </a:t>
            </a:r>
            <a:r>
              <a:rPr lang="fi-FI" sz="4000" dirty="0" smtClean="0"/>
              <a:t>(nykytilanne)</a:t>
            </a:r>
            <a:endParaRPr lang="fi-FI" sz="40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87" y="1923597"/>
            <a:ext cx="7735712" cy="4351338"/>
          </a:xfr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799" y="3167743"/>
            <a:ext cx="4920343" cy="369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14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 smtClean="0"/>
              <a:t>Muualle </a:t>
            </a:r>
            <a:r>
              <a:rPr lang="fi-FI" b="1" dirty="0"/>
              <a:t>haudattujen </a:t>
            </a:r>
            <a:r>
              <a:rPr lang="fi-FI" b="1" dirty="0" smtClean="0"/>
              <a:t>muistomerkkialue </a:t>
            </a:r>
            <a:r>
              <a:rPr lang="fi-FI" sz="3100" dirty="0" smtClean="0"/>
              <a:t>(tulevaisuus) </a:t>
            </a:r>
            <a:r>
              <a:rPr lang="fi-FI" sz="4000" dirty="0"/>
              <a:t>T</a:t>
            </a:r>
            <a:r>
              <a:rPr lang="fi-FI" sz="4000" dirty="0" smtClean="0"/>
              <a:t>urvallisuuden</a:t>
            </a:r>
            <a:r>
              <a:rPr lang="fi-FI" sz="4000" dirty="0"/>
              <a:t>, selkeyden </a:t>
            </a:r>
            <a:r>
              <a:rPr lang="fi-FI" sz="4000" dirty="0" smtClean="0"/>
              <a:t>ja </a:t>
            </a:r>
            <a:r>
              <a:rPr lang="fi-FI" sz="4000" dirty="0"/>
              <a:t>ylläpidon </a:t>
            </a:r>
            <a:r>
              <a:rPr lang="fi-FI" sz="4000" dirty="0" smtClean="0"/>
              <a:t>parantaminen</a:t>
            </a:r>
            <a:endParaRPr lang="fi-FI" sz="40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smtClean="0"/>
              <a:t>Muistomerkkialueen </a:t>
            </a:r>
          </a:p>
          <a:p>
            <a:pPr marL="0" indent="0">
              <a:buNone/>
            </a:pPr>
            <a:r>
              <a:rPr lang="fi-FI" dirty="0" smtClean="0"/>
              <a:t>parannuksessa </a:t>
            </a:r>
            <a:r>
              <a:rPr lang="fi-FI" dirty="0"/>
              <a:t>käytetään </a:t>
            </a:r>
            <a:endParaRPr lang="fi-FI" dirty="0" smtClean="0"/>
          </a:p>
          <a:p>
            <a:pPr marL="0" indent="0">
              <a:buNone/>
            </a:pPr>
            <a:r>
              <a:rPr lang="fi-FI" dirty="0" smtClean="0"/>
              <a:t>materiaalina </a:t>
            </a:r>
            <a:r>
              <a:rPr lang="fi-FI" dirty="0" err="1"/>
              <a:t>Cor-Ten</a:t>
            </a:r>
            <a:r>
              <a:rPr lang="fi-FI" dirty="0"/>
              <a:t> terästä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22" y="1550803"/>
            <a:ext cx="3994484" cy="52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56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b="1" dirty="0"/>
              <a:t>Kiira-rajuilman</a:t>
            </a:r>
            <a:r>
              <a:rPr lang="fi-FI" dirty="0"/>
              <a:t> ukkosrintama </a:t>
            </a:r>
            <a:r>
              <a:rPr lang="fi-FI" b="1" dirty="0"/>
              <a:t>12.8.2017</a:t>
            </a:r>
            <a:r>
              <a:rPr lang="fi-FI" dirty="0"/>
              <a:t> ja voimakkaat syöksyvirtaukset hautausmaalla</a:t>
            </a:r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018" y="1690688"/>
            <a:ext cx="4549672" cy="3412254"/>
          </a:xfr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04" y="1690688"/>
            <a:ext cx="6811478" cy="510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29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Hautaustoimen hankkeet 2019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199" y="1825625"/>
            <a:ext cx="1098162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 smtClean="0"/>
              <a:t>1) Jätehuoltojärjestelmän </a:t>
            </a:r>
            <a:r>
              <a:rPr lang="fi-FI" dirty="0"/>
              <a:t>uudistaminen</a:t>
            </a:r>
          </a:p>
          <a:p>
            <a:pPr marL="0" indent="0">
              <a:buNone/>
            </a:pPr>
            <a:r>
              <a:rPr lang="fi-FI" dirty="0" smtClean="0"/>
              <a:t>2) Muualle </a:t>
            </a:r>
            <a:r>
              <a:rPr lang="fi-FI" dirty="0"/>
              <a:t>haudattujen muisto-</a:t>
            </a:r>
          </a:p>
          <a:p>
            <a:pPr marL="0" indent="0">
              <a:buNone/>
            </a:pPr>
            <a:r>
              <a:rPr lang="fi-FI" dirty="0"/>
              <a:t>   </a:t>
            </a:r>
            <a:r>
              <a:rPr lang="fi-FI" dirty="0" smtClean="0"/>
              <a:t>  merkkialueen turvallisuuden,</a:t>
            </a:r>
          </a:p>
          <a:p>
            <a:pPr marL="0" indent="0">
              <a:buNone/>
            </a:pPr>
            <a:r>
              <a:rPr lang="fi-FI" dirty="0"/>
              <a:t> </a:t>
            </a:r>
            <a:r>
              <a:rPr lang="fi-FI" dirty="0" smtClean="0"/>
              <a:t> </a:t>
            </a:r>
            <a:r>
              <a:rPr lang="fi-FI" dirty="0" smtClean="0"/>
              <a:t>   </a:t>
            </a:r>
            <a:r>
              <a:rPr lang="fi-FI" dirty="0" smtClean="0"/>
              <a:t>selkeyden </a:t>
            </a:r>
            <a:r>
              <a:rPr lang="fi-FI" dirty="0"/>
              <a:t>sekä ylläpidon </a:t>
            </a:r>
            <a:endParaRPr lang="fi-FI" dirty="0" smtClean="0"/>
          </a:p>
          <a:p>
            <a:pPr marL="0" indent="0">
              <a:buNone/>
            </a:pPr>
            <a:r>
              <a:rPr lang="fi-FI" dirty="0"/>
              <a:t> </a:t>
            </a:r>
            <a:r>
              <a:rPr lang="fi-FI" dirty="0" smtClean="0"/>
              <a:t>    parantaminen</a:t>
            </a:r>
          </a:p>
          <a:p>
            <a:pPr marL="0" indent="0">
              <a:buNone/>
            </a:pPr>
            <a:r>
              <a:rPr lang="fi-FI" dirty="0" smtClean="0"/>
              <a:t>3) </a:t>
            </a:r>
            <a:r>
              <a:rPr lang="fi-FI" dirty="0" smtClean="0"/>
              <a:t>Hoitamattomien </a:t>
            </a:r>
            <a:r>
              <a:rPr lang="fi-FI" dirty="0"/>
              <a:t>hautojen </a:t>
            </a:r>
          </a:p>
          <a:p>
            <a:pPr marL="0" indent="0">
              <a:buNone/>
            </a:pPr>
            <a:r>
              <a:rPr lang="fi-FI" dirty="0"/>
              <a:t>   </a:t>
            </a:r>
            <a:r>
              <a:rPr lang="fi-FI" dirty="0" smtClean="0"/>
              <a:t>  kuulutusmenettely </a:t>
            </a:r>
            <a:r>
              <a:rPr lang="fi-FI" sz="2400" dirty="0" smtClean="0"/>
              <a:t>(3:lta kesältä</a:t>
            </a:r>
          </a:p>
          <a:p>
            <a:pPr marL="0" indent="0">
              <a:buNone/>
            </a:pPr>
            <a:r>
              <a:rPr lang="fi-FI" sz="2400" dirty="0"/>
              <a:t> </a:t>
            </a:r>
            <a:r>
              <a:rPr lang="fi-FI" sz="2400" dirty="0" smtClean="0"/>
              <a:t>     kerätty data ja </a:t>
            </a:r>
            <a:r>
              <a:rPr lang="fi-FI" sz="2400" b="1" dirty="0" smtClean="0">
                <a:solidFill>
                  <a:srgbClr val="FF0000"/>
                </a:solidFill>
              </a:rPr>
              <a:t>142</a:t>
            </a:r>
            <a:r>
              <a:rPr lang="fi-FI" sz="2400" dirty="0" smtClean="0"/>
              <a:t> hautaa kuulutettu</a:t>
            </a:r>
            <a:r>
              <a:rPr lang="fi-FI" sz="2400" dirty="0" smtClean="0"/>
              <a:t>)</a:t>
            </a:r>
            <a:endParaRPr lang="fi-FI" sz="2400" dirty="0"/>
          </a:p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17E658CF-5CBA-4565-B59F-29AD8C73BF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65" y="2298120"/>
            <a:ext cx="5902173" cy="442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51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41231" y="365125"/>
            <a:ext cx="10515600" cy="1325563"/>
          </a:xfrm>
        </p:spPr>
        <p:txBody>
          <a:bodyPr/>
          <a:lstStyle/>
          <a:p>
            <a:r>
              <a:rPr lang="fi-FI" b="1" dirty="0">
                <a:solidFill>
                  <a:schemeClr val="accent5"/>
                </a:solidFill>
              </a:rPr>
              <a:t>Järvenpään seurakunta lyhyesti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199" y="1690688"/>
            <a:ext cx="10856495" cy="493082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i-FI" sz="3600" dirty="0"/>
              <a:t>Jäsenmäärä </a:t>
            </a:r>
            <a:r>
              <a:rPr lang="fi-FI" sz="3600" b="1" dirty="0"/>
              <a:t>28 629 </a:t>
            </a:r>
            <a:r>
              <a:rPr lang="fi-FI" sz="3600" dirty="0"/>
              <a:t>ja osuus kaupunkilaisista </a:t>
            </a:r>
            <a:r>
              <a:rPr lang="fi-FI" sz="3600" b="1" dirty="0"/>
              <a:t>65,9 %</a:t>
            </a:r>
          </a:p>
          <a:p>
            <a:pPr>
              <a:buFontTx/>
              <a:buChar char="-"/>
            </a:pPr>
            <a:r>
              <a:rPr lang="fi-FI" sz="3600" dirty="0"/>
              <a:t>Henkilökuntaa n. 100, joista 73 vakituista</a:t>
            </a:r>
          </a:p>
          <a:p>
            <a:pPr>
              <a:buFontTx/>
              <a:buChar char="-"/>
            </a:pPr>
            <a:r>
              <a:rPr lang="fi-FI" sz="3600" dirty="0"/>
              <a:t>Liikevaihto (käyttötulot) </a:t>
            </a:r>
            <a:r>
              <a:rPr lang="fi-FI" sz="3600" b="1" dirty="0"/>
              <a:t>8,8</a:t>
            </a:r>
            <a:r>
              <a:rPr lang="fi-FI" sz="3600" dirty="0"/>
              <a:t> milj. €</a:t>
            </a:r>
          </a:p>
          <a:p>
            <a:pPr>
              <a:buFontTx/>
              <a:buChar char="-"/>
            </a:pPr>
            <a:r>
              <a:rPr lang="fi-FI" sz="3600" dirty="0"/>
              <a:t>Verotulot ja valtionrahoitus 84 % tuloista yht. 7,5 </a:t>
            </a:r>
            <a:r>
              <a:rPr lang="fi-FI" sz="3600" dirty="0" err="1"/>
              <a:t>milj</a:t>
            </a:r>
            <a:r>
              <a:rPr lang="fi-FI" sz="3600" dirty="0"/>
              <a:t> €</a:t>
            </a:r>
          </a:p>
          <a:p>
            <a:pPr>
              <a:buFontTx/>
              <a:buChar char="-"/>
            </a:pPr>
            <a:r>
              <a:rPr lang="fi-FI" sz="3600" dirty="0" err="1"/>
              <a:t>Tuloveropros</a:t>
            </a:r>
            <a:r>
              <a:rPr lang="fi-FI" sz="3600" dirty="0"/>
              <a:t> </a:t>
            </a:r>
            <a:r>
              <a:rPr lang="fi-FI" sz="3600" b="1" dirty="0"/>
              <a:t>1,25 %</a:t>
            </a:r>
            <a:r>
              <a:rPr lang="fi-FI" sz="3600" dirty="0"/>
              <a:t> ja kirkollisverotulot 233 €/jäsen</a:t>
            </a:r>
          </a:p>
          <a:p>
            <a:pPr>
              <a:buFontTx/>
              <a:buChar char="-"/>
            </a:pPr>
            <a:r>
              <a:rPr lang="fi-FI" sz="3600" dirty="0"/>
              <a:t>Toimintakulut 7,1 milj. €, joista 61 % henkilöstökuluja</a:t>
            </a:r>
          </a:p>
          <a:p>
            <a:pPr>
              <a:buFontTx/>
              <a:buChar char="-"/>
            </a:pPr>
            <a:r>
              <a:rPr lang="fi-FI" sz="3600" dirty="0"/>
              <a:t>Keskusrahastomaksut 0,7 milj. ja verotuskulut 0,1 milj. €</a:t>
            </a:r>
            <a:endParaRPr lang="fi-FI" dirty="0"/>
          </a:p>
          <a:p>
            <a:endParaRPr lang="fi-FI" dirty="0"/>
          </a:p>
          <a:p>
            <a:endParaRPr lang="fi-FI" dirty="0"/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30289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00559"/>
          </a:xfrm>
        </p:spPr>
        <p:txBody>
          <a:bodyPr>
            <a:normAutofit fontScale="90000"/>
          </a:bodyPr>
          <a:lstStyle/>
          <a:p>
            <a:r>
              <a:rPr lang="fi-FI" b="1" dirty="0"/>
              <a:t>Kirkko</a:t>
            </a:r>
            <a:r>
              <a:rPr lang="fi-FI" dirty="0"/>
              <a:t/>
            </a:r>
            <a:br>
              <a:rPr lang="fi-FI" dirty="0"/>
            </a:br>
            <a:r>
              <a:rPr lang="fi-FI" sz="3200" dirty="0" err="1"/>
              <a:t>valm</a:t>
            </a:r>
            <a:r>
              <a:rPr lang="fi-FI" sz="3200" dirty="0"/>
              <a:t>. 1968</a:t>
            </a:r>
            <a:br>
              <a:rPr lang="fi-FI" sz="3200" dirty="0"/>
            </a:br>
            <a:r>
              <a:rPr lang="fi-FI" sz="3200" dirty="0"/>
              <a:t>(Kirkkotie 4)</a:t>
            </a:r>
            <a:br>
              <a:rPr lang="fi-FI" sz="3200" dirty="0"/>
            </a:br>
            <a:endParaRPr lang="fi-FI" sz="3600" dirty="0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30" y="708339"/>
            <a:ext cx="7865369" cy="5899028"/>
          </a:xfr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37" y="3481889"/>
            <a:ext cx="3370294" cy="312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72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b="1" dirty="0"/>
              <a:t>Seurakuntatalo</a:t>
            </a:r>
            <a:r>
              <a:rPr lang="fi-FI" dirty="0"/>
              <a:t> (Kirkkotie 1)</a:t>
            </a:r>
            <a:br>
              <a:rPr lang="fi-FI" dirty="0"/>
            </a:br>
            <a:r>
              <a:rPr lang="fi-FI" dirty="0"/>
              <a:t>Valmistunut 1982 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1" y="2653048"/>
            <a:ext cx="5240613" cy="3930460"/>
          </a:xfr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194" y="2653048"/>
            <a:ext cx="6465549" cy="363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85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Kirkonkulma ja Elävän veden kappeli </a:t>
            </a:r>
            <a:br>
              <a:rPr lang="fi-FI" b="1" dirty="0"/>
            </a:br>
            <a:r>
              <a:rPr lang="fi-FI" dirty="0" err="1"/>
              <a:t>valm</a:t>
            </a:r>
            <a:r>
              <a:rPr lang="fi-FI" dirty="0"/>
              <a:t>. 2012 (Kirkkotie 6)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21" y="1690688"/>
            <a:ext cx="5801784" cy="4351338"/>
          </a:xfr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605" y="1690688"/>
            <a:ext cx="518589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08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Vanhakirkko</a:t>
            </a:r>
            <a:r>
              <a:rPr lang="fi-FI" dirty="0"/>
              <a:t> </a:t>
            </a:r>
            <a:r>
              <a:rPr lang="fi-FI" dirty="0" err="1"/>
              <a:t>valm</a:t>
            </a:r>
            <a:r>
              <a:rPr lang="fi-FI" dirty="0"/>
              <a:t>. 1940 (Kirkkotie 2)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517" y="1584091"/>
            <a:ext cx="5409485" cy="4649284"/>
          </a:xfrm>
          <a:prstGeom prst="rect">
            <a:avLst/>
          </a:prstGeom>
        </p:spPr>
      </p:pic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72" y="1584091"/>
            <a:ext cx="6199045" cy="4649284"/>
          </a:xfrm>
        </p:spPr>
      </p:pic>
    </p:spTree>
    <p:extLst>
      <p:ext uri="{BB962C8B-B14F-4D97-AF65-F5344CB8AC3E}">
        <p14:creationId xmlns:p14="http://schemas.microsoft.com/office/powerpoint/2010/main" val="202670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Järvenpään hautaustoimi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036067" y="3584692"/>
            <a:ext cx="5790398" cy="4351338"/>
          </a:xfrm>
        </p:spPr>
        <p:txBody>
          <a:bodyPr/>
          <a:lstStyle/>
          <a:p>
            <a:pPr marL="457200" lvl="1" indent="0">
              <a:buNone/>
            </a:pPr>
            <a:r>
              <a:rPr lang="fi-FI" dirty="0"/>
              <a:t>	</a:t>
            </a:r>
          </a:p>
          <a:p>
            <a:endParaRPr lang="fi-FI" dirty="0"/>
          </a:p>
        </p:txBody>
      </p:sp>
      <p:pic>
        <p:nvPicPr>
          <p:cNvPr id="1026" name="Kaavi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45" y="1989254"/>
            <a:ext cx="6182260" cy="367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6923405" y="2136339"/>
            <a:ext cx="443039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i-FI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fi-FI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2018</a:t>
            </a:r>
            <a:endParaRPr lang="fi-FI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i-FI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Hautauksia</a:t>
            </a:r>
            <a:r>
              <a:rPr lang="fi-FI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225</a:t>
            </a:r>
            <a:endParaRPr lang="fi-FI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i-FI" dirty="0">
                <a:latin typeface="Times New Roman" panose="02020603050405020304" pitchFamily="18" charset="0"/>
                <a:ea typeface="Times New Roman" panose="02020603050405020304" pitchFamily="18" charset="0"/>
              </a:rPr>
              <a:t>	arkkuhautauksia	  74</a:t>
            </a:r>
            <a:endParaRPr lang="fi-FI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i-FI" dirty="0">
                <a:latin typeface="Times New Roman" panose="02020603050405020304" pitchFamily="18" charset="0"/>
                <a:ea typeface="Times New Roman" panose="02020603050405020304" pitchFamily="18" charset="0"/>
              </a:rPr>
              <a:t>	tuhkauksia	151</a:t>
            </a:r>
            <a:endParaRPr lang="fi-FI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i-FI" dirty="0">
                <a:latin typeface="Times New Roman" panose="02020603050405020304" pitchFamily="18" charset="0"/>
                <a:ea typeface="Times New Roman" panose="02020603050405020304" pitchFamily="18" charset="0"/>
              </a:rPr>
              <a:t>	      uurnia	102</a:t>
            </a:r>
            <a:endParaRPr lang="fi-FI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i-FI" dirty="0">
                <a:latin typeface="Times New Roman" panose="02020603050405020304" pitchFamily="18" charset="0"/>
                <a:ea typeface="Times New Roman" panose="02020603050405020304" pitchFamily="18" charset="0"/>
              </a:rPr>
              <a:t>	      sirotteluja  	  44</a:t>
            </a:r>
            <a:endParaRPr lang="fi-FI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i-FI" dirty="0">
                <a:latin typeface="Times New Roman" panose="02020603050405020304" pitchFamily="18" charset="0"/>
                <a:ea typeface="Times New Roman" panose="02020603050405020304" pitchFamily="18" charset="0"/>
              </a:rPr>
              <a:t>	      muistolehto           5</a:t>
            </a:r>
          </a:p>
          <a:p>
            <a:pPr>
              <a:spcAft>
                <a:spcPts val="0"/>
              </a:spcAft>
            </a:pPr>
            <a:endParaRPr lang="fi-FI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i-FI" dirty="0">
                <a:latin typeface="Times New Roman" panose="02020603050405020304" pitchFamily="18" charset="0"/>
                <a:ea typeface="Times New Roman" panose="02020603050405020304" pitchFamily="18" charset="0"/>
              </a:rPr>
              <a:t>Haudanhoitosopimuksia kpl	753</a:t>
            </a:r>
          </a:p>
          <a:p>
            <a:pPr>
              <a:spcAft>
                <a:spcPts val="0"/>
              </a:spcAft>
            </a:pPr>
            <a:endParaRPr lang="fi-F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i-FI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Vakituista henkilökuntaa       3</a:t>
            </a:r>
          </a:p>
          <a:p>
            <a:pPr>
              <a:spcAft>
                <a:spcPts val="0"/>
              </a:spcAft>
            </a:pPr>
            <a:r>
              <a:rPr lang="fi-FI" dirty="0">
                <a:latin typeface="Times New Roman" panose="02020603050405020304" pitchFamily="18" charset="0"/>
                <a:ea typeface="Times New Roman" panose="02020603050405020304" pitchFamily="18" charset="0"/>
              </a:rPr>
              <a:t>Kesätyöntekijöitä		  19 </a:t>
            </a:r>
            <a:endParaRPr lang="fi-FI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901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Vakituinen henkilökunta 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8" y="1679138"/>
            <a:ext cx="7180464" cy="4786976"/>
          </a:xfrm>
        </p:spPr>
      </p:pic>
      <p:sp>
        <p:nvSpPr>
          <p:cNvPr id="5" name="Suorakulmio 4"/>
          <p:cNvSpPr/>
          <p:nvPr/>
        </p:nvSpPr>
        <p:spPr>
          <a:xfrm>
            <a:off x="7848600" y="1809767"/>
            <a:ext cx="429985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/>
              <a:t>Hautaustoimen henkilöresurssit</a:t>
            </a:r>
          </a:p>
          <a:p>
            <a:endParaRPr lang="fi-FI" dirty="0"/>
          </a:p>
          <a:p>
            <a:r>
              <a:rPr lang="fi-FI" dirty="0"/>
              <a:t>Seurakuntapuutarhuri </a:t>
            </a:r>
          </a:p>
          <a:p>
            <a:r>
              <a:rPr lang="fi-FI" dirty="0"/>
              <a:t>Hautausmaamestari 2 kpl</a:t>
            </a:r>
          </a:p>
          <a:p>
            <a:r>
              <a:rPr lang="fi-FI" dirty="0"/>
              <a:t>Toimistosihteeri (15 % HHR / 50 % H-toimi)</a:t>
            </a:r>
          </a:p>
          <a:p>
            <a:r>
              <a:rPr lang="fi-FI" dirty="0"/>
              <a:t>Talousjohtaja (5 %)</a:t>
            </a:r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Kuvassa vasemmalta:</a:t>
            </a:r>
          </a:p>
          <a:p>
            <a:r>
              <a:rPr lang="fi-FI" dirty="0"/>
              <a:t>Hautausmaamestari      </a:t>
            </a:r>
            <a:r>
              <a:rPr lang="fi-FI" b="1" dirty="0"/>
              <a:t>Eveliina Puhakka</a:t>
            </a:r>
          </a:p>
          <a:p>
            <a:r>
              <a:rPr lang="fi-FI" dirty="0"/>
              <a:t>Seurakuntapuutarhuri   </a:t>
            </a:r>
            <a:r>
              <a:rPr lang="fi-FI" b="1" dirty="0"/>
              <a:t>Satu Vuorinen</a:t>
            </a:r>
          </a:p>
          <a:p>
            <a:r>
              <a:rPr lang="fi-FI" dirty="0"/>
              <a:t>Hautausmaamestari      </a:t>
            </a:r>
            <a:r>
              <a:rPr lang="fi-FI" b="1" dirty="0"/>
              <a:t>Johanna Nieminen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97129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Hautaustoimen kulurakenne </a:t>
            </a:r>
            <a:r>
              <a:rPr lang="fi-FI" dirty="0"/>
              <a:t>TP2018</a:t>
            </a:r>
          </a:p>
        </p:txBody>
      </p:sp>
      <p:graphicFrame>
        <p:nvGraphicFramePr>
          <p:cNvPr id="6" name="Sisällön paikkamerkk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454141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26552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1020</TotalTime>
  <Words>280</Words>
  <Application>Microsoft Office PowerPoint</Application>
  <PresentationFormat>Laajakuva</PresentationFormat>
  <Paragraphs>77</Paragraphs>
  <Slides>18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Office-teema</vt:lpstr>
      <vt:lpstr>Suomen Hautaustoiminnan Kl Järvenpää 12.3.2019  Järvenpään seurakunta</vt:lpstr>
      <vt:lpstr>Järvenpään seurakunta lyhyesti</vt:lpstr>
      <vt:lpstr>Kirkko valm. 1968 (Kirkkotie 4) </vt:lpstr>
      <vt:lpstr>Seurakuntatalo (Kirkkotie 1) Valmistunut 1982 </vt:lpstr>
      <vt:lpstr>Kirkonkulma ja Elävän veden kappeli  valm. 2012 (Kirkkotie 6)</vt:lpstr>
      <vt:lpstr>Vanhakirkko valm. 1940 (Kirkkotie 2)</vt:lpstr>
      <vt:lpstr>Järvenpään hautaustoimi</vt:lpstr>
      <vt:lpstr>Vakituinen henkilökunta </vt:lpstr>
      <vt:lpstr>Hautaustoimen kulurakenne TP2018</vt:lpstr>
      <vt:lpstr>Hautaustoimen kulut kust.paikoittain TP2018</vt:lpstr>
      <vt:lpstr>Hautausmaa</vt:lpstr>
      <vt:lpstr>Siunauskappeli valm. 1957 (Kaukotie 48)</vt:lpstr>
      <vt:lpstr>Siunauskappelin kellotapuli ja sirottelualue</vt:lpstr>
      <vt:lpstr>Hautausmaan huoltorakennus valm. 2017 (Kaukotie 47)</vt:lpstr>
      <vt:lpstr>Muualle haudattujen muistomerkkialue (nykytilanne)</vt:lpstr>
      <vt:lpstr>Muualle haudattujen muistomerkkialue (tulevaisuus) Turvallisuuden, selkeyden ja ylläpidon parantaminen</vt:lpstr>
      <vt:lpstr>Kiira-rajuilman ukkosrintama 12.8.2017 ja voimakkaat syöksyvirtaukset hautausmaalla</vt:lpstr>
      <vt:lpstr>Hautaustoimen hankkeet 2019</vt:lpstr>
    </vt:vector>
  </TitlesOfParts>
  <Company>Tuusulan Seurakunta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Hietala Kari</dc:creator>
  <cp:lastModifiedBy>Hietala Kari</cp:lastModifiedBy>
  <cp:revision>76</cp:revision>
  <dcterms:created xsi:type="dcterms:W3CDTF">2017-01-09T08:28:18Z</dcterms:created>
  <dcterms:modified xsi:type="dcterms:W3CDTF">2019-03-11T13:11:12Z</dcterms:modified>
</cp:coreProperties>
</file>